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57" r:id="rId4"/>
    <p:sldId id="263" r:id="rId5"/>
    <p:sldId id="268" r:id="rId6"/>
    <p:sldId id="266" r:id="rId7"/>
    <p:sldId id="267" r:id="rId8"/>
    <p:sldId id="259" r:id="rId9"/>
    <p:sldId id="260" r:id="rId10"/>
    <p:sldId id="261" r:id="rId11"/>
    <p:sldId id="262" r:id="rId12"/>
    <p:sldId id="264" r:id="rId13"/>
    <p:sldId id="265"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49ACAF8-1D2F-4B22-BC8A-3E1F9BC070A2}" v="2613" dt="2021-02-14T16:36:25.08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87" autoAdjust="0"/>
    <p:restoredTop sz="94660"/>
  </p:normalViewPr>
  <p:slideViewPr>
    <p:cSldViewPr snapToGrid="0">
      <p:cViewPr varScale="1">
        <p:scale>
          <a:sx n="90" d="100"/>
          <a:sy n="90" d="100"/>
        </p:scale>
        <p:origin x="208" y="101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jpeg>
</file>

<file path=ppt/media/image7.png>
</file>

<file path=ppt/media/image8.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pPr/>
              <a:t>5/27/24</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5/27/24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5/27/24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5/27/24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pPr/>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5/27/24</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pPr/>
              <a:t>5/27/24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pPr/>
              <a:t>5/27/24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pPr/>
              <a:t>5/27/24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5/27/24</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pPr/>
              <a:t>5/27/24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5/27/24</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pPr/>
              <a:t>5/27/24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pPr/>
              <a:t>5/27/24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pPr/>
              <a:t>5/27/24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pPr/>
              <a:t>5/27/24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5/27/24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5/27/24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5/27/24</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insidegnss.com/gnss-analysis-tools-from-google/" TargetMode="External"/><Relationship Id="rId2" Type="http://schemas.openxmlformats.org/officeDocument/2006/relationships/hyperlink" Target="https://developer.android.com/guide/topics/sensors/gnss.html" TargetMode="External"/><Relationship Id="rId1" Type="http://schemas.openxmlformats.org/officeDocument/2006/relationships/slideLayout" Target="../slideLayouts/slideLayout2.xml"/><Relationship Id="rId6" Type="http://schemas.openxmlformats.org/officeDocument/2006/relationships/hyperlink" Target="https://android-developers.googleblog.com/2017/10/gnss-analysis-tools-from-google.html" TargetMode="External"/><Relationship Id="rId5" Type="http://schemas.openxmlformats.org/officeDocument/2006/relationships/hyperlink" Target="https://sites.google.com/view/gnsstutorial/home" TargetMode="External"/><Relationship Id="rId4" Type="http://schemas.openxmlformats.org/officeDocument/2006/relationships/hyperlink" Target="https://insidegnss.com/compar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1354556"/>
            <a:ext cx="10358582" cy="2339989"/>
          </a:xfrm>
        </p:spPr>
        <p:txBody>
          <a:bodyPr>
            <a:noAutofit/>
          </a:bodyPr>
          <a:lstStyle/>
          <a:p>
            <a:pPr algn="r"/>
            <a:r>
              <a:rPr lang="en-US" sz="4800" i="1" dirty="0">
                <a:solidFill>
                  <a:schemeClr val="accent5"/>
                </a:solidFill>
              </a:rPr>
              <a:t>Assessment of gnss raw measurements by using different mobiles</a:t>
            </a:r>
            <a:br>
              <a:rPr lang="en-US" sz="4800" i="1" dirty="0">
                <a:solidFill>
                  <a:schemeClr val="accent5"/>
                </a:solidFill>
              </a:rPr>
            </a:br>
            <a:endParaRPr lang="en-US" sz="4800" i="1" dirty="0">
              <a:solidFill>
                <a:schemeClr val="accent5"/>
              </a:solidFill>
            </a:endParaRPr>
          </a:p>
        </p:txBody>
      </p:sp>
      <p:sp>
        <p:nvSpPr>
          <p:cNvPr id="3" name="Subtitle 2"/>
          <p:cNvSpPr>
            <a:spLocks noGrp="1"/>
          </p:cNvSpPr>
          <p:nvPr>
            <p:ph type="subTitle" idx="1"/>
          </p:nvPr>
        </p:nvSpPr>
        <p:spPr>
          <a:xfrm>
            <a:off x="1796600" y="3468730"/>
            <a:ext cx="3832964" cy="1301662"/>
          </a:xfrm>
        </p:spPr>
        <p:txBody>
          <a:bodyPr vert="horz" lIns="91440" tIns="45720" rIns="91440" bIns="45720" rtlCol="0" anchor="t">
            <a:normAutofit fontScale="92500" lnSpcReduction="20000"/>
          </a:bodyPr>
          <a:lstStyle/>
          <a:p>
            <a:r>
              <a:rPr lang="en-US" dirty="0"/>
              <a:t>By:</a:t>
            </a:r>
          </a:p>
          <a:p>
            <a:r>
              <a:rPr lang="en-US" dirty="0"/>
              <a:t>170050062 – K. Bindu Meghana</a:t>
            </a:r>
          </a:p>
          <a:p>
            <a:r>
              <a:rPr lang="en-US" dirty="0"/>
              <a:t>170050082 – N. Aswin Kumar</a:t>
            </a:r>
          </a:p>
          <a:p>
            <a:r>
              <a:rPr lang="en-US" dirty="0"/>
              <a:t>170050092  - P. Yatish Chandra</a:t>
            </a:r>
          </a:p>
        </p:txBody>
      </p:sp>
      <p:sp>
        <p:nvSpPr>
          <p:cNvPr id="4" name="Rectangle 3"/>
          <p:cNvSpPr/>
          <p:nvPr/>
        </p:nvSpPr>
        <p:spPr>
          <a:xfrm>
            <a:off x="1644075" y="4752110"/>
            <a:ext cx="4248726"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rgbClr val="FFC000"/>
                </a:solidFill>
                <a:latin typeface="Noto Sans"/>
                <a:cs typeface="Noto Sans"/>
              </a:rPr>
              <a:t>Guide : </a:t>
            </a:r>
            <a:r>
              <a:rPr lang="en-US" b="1" dirty="0">
                <a:solidFill>
                  <a:srgbClr val="FFC000"/>
                </a:solidFill>
                <a:latin typeface="Times New Roman" panose="02020603050405020304" pitchFamily="18" charset="0"/>
                <a:cs typeface="Times New Roman" panose="02020603050405020304" pitchFamily="18" charset="0"/>
              </a:rPr>
              <a:t>J R K Kumar Dabbakuti</a:t>
            </a:r>
            <a:endParaRPr lang="en-US" dirty="0"/>
          </a:p>
        </p:txBody>
      </p:sp>
    </p:spTree>
    <p:extLst>
      <p:ext uri="{BB962C8B-B14F-4D97-AF65-F5344CB8AC3E}">
        <p14:creationId xmlns:p14="http://schemas.microsoft.com/office/powerpoint/2010/main" val="34023716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73834-957E-4D21-BC8D-CAD8B54170B3}"/>
              </a:ext>
            </a:extLst>
          </p:cNvPr>
          <p:cNvSpPr>
            <a:spLocks noGrp="1"/>
          </p:cNvSpPr>
          <p:nvPr>
            <p:ph type="title"/>
          </p:nvPr>
        </p:nvSpPr>
        <p:spPr/>
        <p:txBody>
          <a:bodyPr/>
          <a:lstStyle/>
          <a:p>
            <a:r>
              <a:rPr lang="en-US" b="1" i="1" dirty="0">
                <a:solidFill>
                  <a:schemeClr val="accent4"/>
                </a:solidFill>
              </a:rPr>
              <a:t>RESULTS</a:t>
            </a:r>
          </a:p>
        </p:txBody>
      </p:sp>
      <p:pic>
        <p:nvPicPr>
          <p:cNvPr id="4" name="Content Placeholder 3">
            <a:extLst>
              <a:ext uri="{FF2B5EF4-FFF2-40B4-BE49-F238E27FC236}">
                <a16:creationId xmlns:a16="http://schemas.microsoft.com/office/drawing/2014/main" id="{3AD9F611-FDF2-448A-BC35-8F6900A52403}"/>
              </a:ext>
            </a:extLst>
          </p:cNvPr>
          <p:cNvPicPr>
            <a:picLocks noGrp="1"/>
          </p:cNvPicPr>
          <p:nvPr>
            <p:ph idx="1"/>
          </p:nvPr>
        </p:nvPicPr>
        <p:blipFill>
          <a:blip r:embed="rId2"/>
          <a:stretch>
            <a:fillRect/>
          </a:stretch>
        </p:blipFill>
        <p:spPr>
          <a:xfrm>
            <a:off x="2390011" y="2193925"/>
            <a:ext cx="7411978" cy="4024313"/>
          </a:xfrm>
          <a:prstGeom prst="rect">
            <a:avLst/>
          </a:prstGeom>
        </p:spPr>
      </p:pic>
    </p:spTree>
    <p:extLst>
      <p:ext uri="{BB962C8B-B14F-4D97-AF65-F5344CB8AC3E}">
        <p14:creationId xmlns:p14="http://schemas.microsoft.com/office/powerpoint/2010/main" val="22304145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8A015C7-5097-4ECA-83FD-24490F88ED2C}"/>
              </a:ext>
            </a:extLst>
          </p:cNvPr>
          <p:cNvPicPr>
            <a:picLocks noGrp="1"/>
          </p:cNvPicPr>
          <p:nvPr>
            <p:ph idx="1"/>
          </p:nvPr>
        </p:nvPicPr>
        <p:blipFill>
          <a:blip r:embed="rId2"/>
          <a:stretch>
            <a:fillRect/>
          </a:stretch>
        </p:blipFill>
        <p:spPr>
          <a:xfrm>
            <a:off x="2318688" y="2193925"/>
            <a:ext cx="7554623" cy="4024313"/>
          </a:xfrm>
          <a:prstGeom prst="rect">
            <a:avLst/>
          </a:prstGeom>
        </p:spPr>
      </p:pic>
    </p:spTree>
    <p:extLst>
      <p:ext uri="{BB962C8B-B14F-4D97-AF65-F5344CB8AC3E}">
        <p14:creationId xmlns:p14="http://schemas.microsoft.com/office/powerpoint/2010/main" val="5392801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17E18-DEE4-4596-9F9F-C63C4ED806BF}"/>
              </a:ext>
            </a:extLst>
          </p:cNvPr>
          <p:cNvSpPr>
            <a:spLocks noGrp="1"/>
          </p:cNvSpPr>
          <p:nvPr>
            <p:ph type="title"/>
          </p:nvPr>
        </p:nvSpPr>
        <p:spPr/>
        <p:txBody>
          <a:bodyPr/>
          <a:lstStyle/>
          <a:p>
            <a:r>
              <a:rPr lang="en-US" b="1" i="1" dirty="0">
                <a:solidFill>
                  <a:schemeClr val="accent2"/>
                </a:solidFill>
              </a:rPr>
              <a:t>CONCLUSION</a:t>
            </a:r>
          </a:p>
        </p:txBody>
      </p:sp>
      <p:sp>
        <p:nvSpPr>
          <p:cNvPr id="3" name="Content Placeholder 2">
            <a:extLst>
              <a:ext uri="{FF2B5EF4-FFF2-40B4-BE49-F238E27FC236}">
                <a16:creationId xmlns:a16="http://schemas.microsoft.com/office/drawing/2014/main" id="{2EDB6030-3630-4136-AB6C-CCD33B8B4DE3}"/>
              </a:ext>
            </a:extLst>
          </p:cNvPr>
          <p:cNvSpPr>
            <a:spLocks noGrp="1"/>
          </p:cNvSpPr>
          <p:nvPr>
            <p:ph idx="1"/>
          </p:nvPr>
        </p:nvSpPr>
        <p:spPr>
          <a:xfrm>
            <a:off x="685800" y="2521527"/>
            <a:ext cx="10203873" cy="3697158"/>
          </a:xfrm>
        </p:spPr>
        <p:txBody>
          <a:bodyPr vert="horz" lIns="91440" tIns="45720" rIns="91440" bIns="45720" rtlCol="0" anchor="t">
            <a:normAutofit/>
          </a:bodyPr>
          <a:lstStyle/>
          <a:p>
            <a:pPr marL="0" indent="0">
              <a:buNone/>
            </a:pPr>
            <a:r>
              <a:rPr lang="en-IN" sz="2800" dirty="0"/>
              <a:t>Finally with the help of our project, we can analyze the GNSS raw measurements by calculating the pseudo ranges and PVT.</a:t>
            </a:r>
            <a:endParaRPr lang="en-US" sz="2800" dirty="0"/>
          </a:p>
        </p:txBody>
      </p:sp>
    </p:spTree>
    <p:extLst>
      <p:ext uri="{BB962C8B-B14F-4D97-AF65-F5344CB8AC3E}">
        <p14:creationId xmlns:p14="http://schemas.microsoft.com/office/powerpoint/2010/main" val="24730789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7EB21-C1FD-4CD7-9632-1B12E9C5671B}"/>
              </a:ext>
            </a:extLst>
          </p:cNvPr>
          <p:cNvSpPr>
            <a:spLocks noGrp="1"/>
          </p:cNvSpPr>
          <p:nvPr>
            <p:ph type="title"/>
          </p:nvPr>
        </p:nvSpPr>
        <p:spPr/>
        <p:txBody>
          <a:bodyPr/>
          <a:lstStyle/>
          <a:p>
            <a:r>
              <a:rPr lang="en-US" b="1" i="1" dirty="0">
                <a:solidFill>
                  <a:schemeClr val="accent5"/>
                </a:solidFill>
              </a:rPr>
              <a:t>REFERENCES</a:t>
            </a:r>
          </a:p>
        </p:txBody>
      </p:sp>
      <p:sp>
        <p:nvSpPr>
          <p:cNvPr id="3" name="Content Placeholder 2">
            <a:extLst>
              <a:ext uri="{FF2B5EF4-FFF2-40B4-BE49-F238E27FC236}">
                <a16:creationId xmlns:a16="http://schemas.microsoft.com/office/drawing/2014/main" id="{1B9A36CD-4582-41BD-9B1C-9A250D2D14B5}"/>
              </a:ext>
            </a:extLst>
          </p:cNvPr>
          <p:cNvSpPr>
            <a:spLocks noGrp="1"/>
          </p:cNvSpPr>
          <p:nvPr>
            <p:ph idx="1"/>
          </p:nvPr>
        </p:nvSpPr>
        <p:spPr/>
        <p:txBody>
          <a:bodyPr vert="horz" lIns="91440" tIns="45720" rIns="91440" bIns="45720" rtlCol="0" anchor="t">
            <a:normAutofit/>
          </a:bodyPr>
          <a:lstStyle/>
          <a:p>
            <a:r>
              <a:rPr lang="en-US" sz="2800" dirty="0">
                <a:ea typeface="+mn-lt"/>
                <a:cs typeface="+mn-lt"/>
                <a:hlinkClick r:id="rId2"/>
              </a:rPr>
              <a:t>https://developer.android.com/guide/topics/sensors/gnss.html</a:t>
            </a:r>
            <a:endParaRPr lang="en-US" sz="2800" dirty="0">
              <a:ea typeface="+mn-lt"/>
              <a:cs typeface="+mn-lt"/>
            </a:endParaRPr>
          </a:p>
          <a:p>
            <a:r>
              <a:rPr lang="en-US" sz="2800" u="sng" dirty="0">
                <a:ea typeface="+mn-lt"/>
                <a:cs typeface="+mn-lt"/>
                <a:hlinkClick r:id="rId3"/>
              </a:rPr>
              <a:t>https://insidegnss.com/gnss-analysis-tools-from-google/</a:t>
            </a:r>
            <a:endParaRPr lang="en-US" sz="2800" u="sng" dirty="0">
              <a:ea typeface="+mn-lt"/>
              <a:cs typeface="+mn-lt"/>
            </a:endParaRPr>
          </a:p>
          <a:p>
            <a:r>
              <a:rPr lang="en-US" sz="2800" u="sng" dirty="0">
                <a:ea typeface="+mn-lt"/>
                <a:cs typeface="+mn-lt"/>
                <a:hlinkClick r:id="rId4"/>
              </a:rPr>
              <a:t>https://insidegnss.com/compare/</a:t>
            </a:r>
            <a:endParaRPr lang="en-US" sz="2800" u="sng" dirty="0">
              <a:ea typeface="+mn-lt"/>
              <a:cs typeface="+mn-lt"/>
            </a:endParaRPr>
          </a:p>
          <a:p>
            <a:r>
              <a:rPr lang="en-US" sz="2800" u="sng" dirty="0">
                <a:ea typeface="+mn-lt"/>
                <a:cs typeface="+mn-lt"/>
                <a:hlinkClick r:id="rId5"/>
              </a:rPr>
              <a:t>https://sites.google.com/view/gnsstutorial/home</a:t>
            </a:r>
            <a:endParaRPr lang="en-US" sz="2800" u="sng" dirty="0">
              <a:ea typeface="+mn-lt"/>
              <a:cs typeface="+mn-lt"/>
            </a:endParaRPr>
          </a:p>
          <a:p>
            <a:r>
              <a:rPr lang="en-US" sz="2800" u="sng" dirty="0">
                <a:ea typeface="+mn-lt"/>
                <a:cs typeface="+mn-lt"/>
                <a:hlinkClick r:id="rId6"/>
              </a:rPr>
              <a:t>https://android-developers.googleblog.com/2017/10/gnss-analysis-tools-from-google.html</a:t>
            </a:r>
            <a:endParaRPr lang="en-US" sz="2800" u="sng" dirty="0">
              <a:ea typeface="+mn-lt"/>
              <a:cs typeface="+mn-lt"/>
            </a:endParaRPr>
          </a:p>
          <a:p>
            <a:pPr marL="0" indent="0">
              <a:buNone/>
            </a:pPr>
            <a:endParaRPr lang="en-US" dirty="0"/>
          </a:p>
        </p:txBody>
      </p:sp>
    </p:spTree>
    <p:extLst>
      <p:ext uri="{BB962C8B-B14F-4D97-AF65-F5344CB8AC3E}">
        <p14:creationId xmlns:p14="http://schemas.microsoft.com/office/powerpoint/2010/main" val="7859393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D576B-458B-4447-8D41-943165A43580}"/>
              </a:ext>
            </a:extLst>
          </p:cNvPr>
          <p:cNvSpPr>
            <a:spLocks noGrp="1"/>
          </p:cNvSpPr>
          <p:nvPr>
            <p:ph type="title"/>
          </p:nvPr>
        </p:nvSpPr>
        <p:spPr>
          <a:xfrm>
            <a:off x="2650836" y="764372"/>
            <a:ext cx="8855364" cy="1867991"/>
          </a:xfrm>
        </p:spPr>
        <p:txBody>
          <a:bodyPr/>
          <a:lstStyle/>
          <a:p>
            <a:r>
              <a:rPr lang="en-US" b="1" i="1" dirty="0">
                <a:solidFill>
                  <a:schemeClr val="accent3"/>
                </a:solidFill>
              </a:rPr>
              <a:t>PROBLEM STATEMENT</a:t>
            </a:r>
          </a:p>
        </p:txBody>
      </p:sp>
      <p:sp>
        <p:nvSpPr>
          <p:cNvPr id="3" name="Content Placeholder 2">
            <a:extLst>
              <a:ext uri="{FF2B5EF4-FFF2-40B4-BE49-F238E27FC236}">
                <a16:creationId xmlns:a16="http://schemas.microsoft.com/office/drawing/2014/main" id="{13212E46-B459-4789-BF54-513C5DCFE34D}"/>
              </a:ext>
            </a:extLst>
          </p:cNvPr>
          <p:cNvSpPr>
            <a:spLocks noGrp="1"/>
          </p:cNvSpPr>
          <p:nvPr>
            <p:ph idx="1"/>
          </p:nvPr>
        </p:nvSpPr>
        <p:spPr>
          <a:xfrm>
            <a:off x="685800" y="2669309"/>
            <a:ext cx="8642927" cy="3549376"/>
          </a:xfrm>
        </p:spPr>
        <p:txBody>
          <a:bodyPr>
            <a:normAutofit/>
          </a:bodyPr>
          <a:lstStyle/>
          <a:p>
            <a:pPr>
              <a:buNone/>
            </a:pPr>
            <a:r>
              <a:rPr lang="en-IN" sz="2400" dirty="0"/>
              <a:t>   Many of the positioning and navigation systems cannot provide accurate results in remote areas, to overcome this we have used GNSS raw measurements for accurate positioning.</a:t>
            </a:r>
            <a:endParaRPr lang="en-US" sz="2400" dirty="0"/>
          </a:p>
        </p:txBody>
      </p:sp>
    </p:spTree>
    <p:extLst>
      <p:ext uri="{BB962C8B-B14F-4D97-AF65-F5344CB8AC3E}">
        <p14:creationId xmlns:p14="http://schemas.microsoft.com/office/powerpoint/2010/main" val="3133036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12" name="Rectangle 14">
            <a:extLst>
              <a:ext uri="{FF2B5EF4-FFF2-40B4-BE49-F238E27FC236}">
                <a16:creationId xmlns:a16="http://schemas.microsoft.com/office/drawing/2014/main" id="{FB0F52CA-65A7-4535-BF3C-22D126766D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86000"/>
            <a:ext cx="12192000"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6">
            <a:extLst>
              <a:ext uri="{FF2B5EF4-FFF2-40B4-BE49-F238E27FC236}">
                <a16:creationId xmlns:a16="http://schemas.microsoft.com/office/drawing/2014/main" id="{B2525B01-FF71-4E47-84A9-6A8029A113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86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5EA069-6629-4F4B-A428-F74617A896E6}"/>
              </a:ext>
            </a:extLst>
          </p:cNvPr>
          <p:cNvSpPr>
            <a:spLocks noGrp="1"/>
          </p:cNvSpPr>
          <p:nvPr>
            <p:ph type="title"/>
          </p:nvPr>
        </p:nvSpPr>
        <p:spPr>
          <a:xfrm>
            <a:off x="1739900" y="681142"/>
            <a:ext cx="9766300" cy="1293028"/>
          </a:xfrm>
        </p:spPr>
        <p:txBody>
          <a:bodyPr>
            <a:normAutofit/>
          </a:bodyPr>
          <a:lstStyle/>
          <a:p>
            <a:pPr algn="l"/>
            <a:r>
              <a:rPr lang="en-US" b="1" i="1" dirty="0">
                <a:solidFill>
                  <a:srgbClr val="FFFFFF"/>
                </a:solidFill>
              </a:rPr>
              <a:t>INTRODUCTION TO GNSS</a:t>
            </a:r>
          </a:p>
        </p:txBody>
      </p:sp>
      <p:sp>
        <p:nvSpPr>
          <p:cNvPr id="3" name="Content Placeholder 2">
            <a:extLst>
              <a:ext uri="{FF2B5EF4-FFF2-40B4-BE49-F238E27FC236}">
                <a16:creationId xmlns:a16="http://schemas.microsoft.com/office/drawing/2014/main" id="{D0A854A2-CCFB-43E1-9F52-5FBCFF79DEDB}"/>
              </a:ext>
            </a:extLst>
          </p:cNvPr>
          <p:cNvSpPr>
            <a:spLocks noGrp="1"/>
          </p:cNvSpPr>
          <p:nvPr>
            <p:ph idx="1"/>
          </p:nvPr>
        </p:nvSpPr>
        <p:spPr>
          <a:xfrm>
            <a:off x="1739900" y="2821774"/>
            <a:ext cx="5944393" cy="3396911"/>
          </a:xfrm>
        </p:spPr>
        <p:txBody>
          <a:bodyPr vert="horz" lIns="91440" tIns="45720" rIns="91440" bIns="45720" rtlCol="0" anchor="t">
            <a:normAutofit fontScale="92500" lnSpcReduction="10000"/>
          </a:bodyPr>
          <a:lstStyle/>
          <a:p>
            <a:r>
              <a:rPr lang="en-US" sz="2000" dirty="0">
                <a:ea typeface="+mn-lt"/>
                <a:cs typeface="+mn-lt"/>
              </a:rPr>
              <a:t>Global Navigation Satellite System (GNSS) comprise several constellations such as </a:t>
            </a:r>
          </a:p>
          <a:p>
            <a:r>
              <a:rPr lang="en-US" sz="2000" dirty="0">
                <a:ea typeface="+mn-lt"/>
                <a:cs typeface="+mn-lt"/>
              </a:rPr>
              <a:t>GPS                   (United States)</a:t>
            </a:r>
          </a:p>
          <a:p>
            <a:r>
              <a:rPr lang="en-US" sz="2000" dirty="0">
                <a:ea typeface="+mn-lt"/>
                <a:cs typeface="+mn-lt"/>
              </a:rPr>
              <a:t>GLONASS        (Russia)</a:t>
            </a:r>
          </a:p>
          <a:p>
            <a:r>
              <a:rPr lang="en-US" sz="2000" dirty="0">
                <a:ea typeface="+mn-lt"/>
                <a:cs typeface="+mn-lt"/>
              </a:rPr>
              <a:t>GALILEO         (Europe)</a:t>
            </a:r>
          </a:p>
          <a:p>
            <a:r>
              <a:rPr lang="en-US" sz="2000" dirty="0">
                <a:ea typeface="+mn-lt"/>
                <a:cs typeface="+mn-lt"/>
              </a:rPr>
              <a:t>COMPASS         (China)</a:t>
            </a:r>
          </a:p>
          <a:p>
            <a:r>
              <a:rPr lang="en-US" sz="2000" dirty="0">
                <a:ea typeface="+mn-lt"/>
                <a:cs typeface="+mn-lt"/>
              </a:rPr>
              <a:t>IRNSS                 (India)</a:t>
            </a:r>
          </a:p>
          <a:p>
            <a:r>
              <a:rPr lang="en-US" sz="2000" dirty="0">
                <a:ea typeface="+mn-lt"/>
                <a:cs typeface="+mn-lt"/>
              </a:rPr>
              <a:t>GNSS is designed to provide the instantaneous positioning, timing and navigation (PTN) information any where in the world . </a:t>
            </a:r>
          </a:p>
          <a:p>
            <a:endParaRPr lang="en-US" sz="2000" dirty="0"/>
          </a:p>
        </p:txBody>
      </p:sp>
      <p:pic>
        <p:nvPicPr>
          <p:cNvPr id="4" name="Picture 4" descr="A picture containing athletic game, basketball, sport&#10;&#10;Description automatically generated">
            <a:extLst>
              <a:ext uri="{FF2B5EF4-FFF2-40B4-BE49-F238E27FC236}">
                <a16:creationId xmlns:a16="http://schemas.microsoft.com/office/drawing/2014/main" id="{CA7F889F-6CCC-4782-97E1-D28C06786642}"/>
              </a:ext>
            </a:extLst>
          </p:cNvPr>
          <p:cNvPicPr>
            <a:picLocks noChangeAspect="1"/>
          </p:cNvPicPr>
          <p:nvPr/>
        </p:nvPicPr>
        <p:blipFill>
          <a:blip r:embed="rId2"/>
          <a:stretch>
            <a:fillRect/>
          </a:stretch>
        </p:blipFill>
        <p:spPr>
          <a:xfrm>
            <a:off x="8177212" y="3032202"/>
            <a:ext cx="2814637" cy="2710501"/>
          </a:xfrm>
          <a:prstGeom prst="rect">
            <a:avLst/>
          </a:prstGeom>
        </p:spPr>
      </p:pic>
    </p:spTree>
    <p:extLst>
      <p:ext uri="{BB962C8B-B14F-4D97-AF65-F5344CB8AC3E}">
        <p14:creationId xmlns:p14="http://schemas.microsoft.com/office/powerpoint/2010/main" val="21367762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4974F-7DB3-4DEC-9D51-B4B91A0CA2B1}"/>
              </a:ext>
            </a:extLst>
          </p:cNvPr>
          <p:cNvSpPr>
            <a:spLocks noGrp="1"/>
          </p:cNvSpPr>
          <p:nvPr>
            <p:ph type="title"/>
          </p:nvPr>
        </p:nvSpPr>
        <p:spPr/>
        <p:txBody>
          <a:bodyPr>
            <a:normAutofit fontScale="90000"/>
          </a:bodyPr>
          <a:lstStyle/>
          <a:p>
            <a:r>
              <a:rPr lang="en-US" b="1" i="1" dirty="0">
                <a:solidFill>
                  <a:schemeClr val="accent6"/>
                </a:solidFill>
              </a:rPr>
              <a:t>WHAT ARE GNSS RAW MEASUREMENTS?</a:t>
            </a:r>
            <a:br>
              <a:rPr lang="en-US" b="1" i="1" dirty="0">
                <a:solidFill>
                  <a:schemeClr val="accent6"/>
                </a:solidFill>
              </a:rPr>
            </a:br>
            <a:endParaRPr lang="en-US" b="1" i="1" dirty="0">
              <a:solidFill>
                <a:schemeClr val="accent6"/>
              </a:solidFill>
            </a:endParaRPr>
          </a:p>
        </p:txBody>
      </p:sp>
      <p:sp>
        <p:nvSpPr>
          <p:cNvPr id="3" name="Content Placeholder 2">
            <a:extLst>
              <a:ext uri="{FF2B5EF4-FFF2-40B4-BE49-F238E27FC236}">
                <a16:creationId xmlns:a16="http://schemas.microsoft.com/office/drawing/2014/main" id="{1C0D3E97-37AE-48D7-AEE6-95B2F005A49C}"/>
              </a:ext>
            </a:extLst>
          </p:cNvPr>
          <p:cNvSpPr>
            <a:spLocks noGrp="1"/>
          </p:cNvSpPr>
          <p:nvPr>
            <p:ph idx="1"/>
          </p:nvPr>
        </p:nvSpPr>
        <p:spPr>
          <a:xfrm>
            <a:off x="685800" y="2194560"/>
            <a:ext cx="6352309" cy="4024125"/>
          </a:xfrm>
        </p:spPr>
        <p:txBody>
          <a:bodyPr vert="horz" lIns="91440" tIns="45720" rIns="91440" bIns="45720" rtlCol="0" anchor="t">
            <a:normAutofit/>
          </a:bodyPr>
          <a:lstStyle/>
          <a:p>
            <a:pPr marL="0" indent="0">
              <a:buNone/>
            </a:pPr>
            <a:r>
              <a:rPr lang="en-US" sz="2800" dirty="0">
                <a:ea typeface="+mn-lt"/>
                <a:cs typeface="+mn-lt"/>
              </a:rPr>
              <a:t>With the raw measurements, Android users are now able to calculate pseudoranges (the distance between the user’s receiver and the satellite) and position, velocity and time (PVT) on their own, using their Android device.</a:t>
            </a:r>
            <a:endParaRPr lang="en-US" sz="2800" dirty="0"/>
          </a:p>
        </p:txBody>
      </p:sp>
      <p:pic>
        <p:nvPicPr>
          <p:cNvPr id="5" name="Picture 5">
            <a:extLst>
              <a:ext uri="{FF2B5EF4-FFF2-40B4-BE49-F238E27FC236}">
                <a16:creationId xmlns:a16="http://schemas.microsoft.com/office/drawing/2014/main" id="{566604D9-9759-49EF-9886-2521DECBF2D4}"/>
              </a:ext>
            </a:extLst>
          </p:cNvPr>
          <p:cNvPicPr>
            <a:picLocks noChangeAspect="1"/>
          </p:cNvPicPr>
          <p:nvPr/>
        </p:nvPicPr>
        <p:blipFill>
          <a:blip r:embed="rId2"/>
          <a:stretch>
            <a:fillRect/>
          </a:stretch>
        </p:blipFill>
        <p:spPr>
          <a:xfrm>
            <a:off x="6091237" y="3424237"/>
            <a:ext cx="9525" cy="9525"/>
          </a:xfrm>
          <a:prstGeom prst="rect">
            <a:avLst/>
          </a:prstGeom>
        </p:spPr>
      </p:pic>
      <p:pic>
        <p:nvPicPr>
          <p:cNvPr id="6" name="Picture 6">
            <a:extLst>
              <a:ext uri="{FF2B5EF4-FFF2-40B4-BE49-F238E27FC236}">
                <a16:creationId xmlns:a16="http://schemas.microsoft.com/office/drawing/2014/main" id="{3E715FE6-2F1E-4230-A885-74F75FACFFF0}"/>
              </a:ext>
            </a:extLst>
          </p:cNvPr>
          <p:cNvPicPr>
            <a:picLocks noChangeAspect="1"/>
          </p:cNvPicPr>
          <p:nvPr/>
        </p:nvPicPr>
        <p:blipFill>
          <a:blip r:embed="rId2"/>
          <a:stretch>
            <a:fillRect/>
          </a:stretch>
        </p:blipFill>
        <p:spPr>
          <a:xfrm>
            <a:off x="6091237" y="3424237"/>
            <a:ext cx="9525" cy="9525"/>
          </a:xfrm>
          <a:prstGeom prst="rect">
            <a:avLst/>
          </a:prstGeom>
        </p:spPr>
      </p:pic>
      <p:pic>
        <p:nvPicPr>
          <p:cNvPr id="7" name="Picture 7">
            <a:extLst>
              <a:ext uri="{FF2B5EF4-FFF2-40B4-BE49-F238E27FC236}">
                <a16:creationId xmlns:a16="http://schemas.microsoft.com/office/drawing/2014/main" id="{1A696B20-BA25-4B3F-905E-7A0F2E91BE0C}"/>
              </a:ext>
            </a:extLst>
          </p:cNvPr>
          <p:cNvPicPr>
            <a:picLocks noChangeAspect="1"/>
          </p:cNvPicPr>
          <p:nvPr/>
        </p:nvPicPr>
        <p:blipFill>
          <a:blip r:embed="rId3"/>
          <a:stretch>
            <a:fillRect/>
          </a:stretch>
        </p:blipFill>
        <p:spPr>
          <a:xfrm>
            <a:off x="7542590" y="2565573"/>
            <a:ext cx="4073676" cy="2948473"/>
          </a:xfrm>
          <a:prstGeom prst="rect">
            <a:avLst/>
          </a:prstGeom>
        </p:spPr>
      </p:pic>
    </p:spTree>
    <p:extLst>
      <p:ext uri="{BB962C8B-B14F-4D97-AF65-F5344CB8AC3E}">
        <p14:creationId xmlns:p14="http://schemas.microsoft.com/office/powerpoint/2010/main" val="20704859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i="1" dirty="0">
                <a:solidFill>
                  <a:schemeClr val="accent5"/>
                </a:solidFill>
              </a:rPr>
              <a:t>Continued…….</a:t>
            </a:r>
            <a:endParaRPr lang="en-US" b="1" i="1" dirty="0">
              <a:solidFill>
                <a:schemeClr val="accent5"/>
              </a:solidFill>
            </a:endParaRPr>
          </a:p>
        </p:txBody>
      </p:sp>
      <p:sp>
        <p:nvSpPr>
          <p:cNvPr id="3" name="Content Placeholder 2"/>
          <p:cNvSpPr>
            <a:spLocks noGrp="1"/>
          </p:cNvSpPr>
          <p:nvPr>
            <p:ph idx="1"/>
          </p:nvPr>
        </p:nvSpPr>
        <p:spPr/>
        <p:txBody>
          <a:bodyPr>
            <a:normAutofit fontScale="92500" lnSpcReduction="10000"/>
          </a:bodyPr>
          <a:lstStyle/>
          <a:p>
            <a:pPr>
              <a:buNone/>
            </a:pPr>
            <a:r>
              <a:rPr lang="en-US" dirty="0"/>
              <a:t>From API 24 (Android 7), developers have access to (API 23 and) the following GNSS raw and computed information via Android classes: </a:t>
            </a:r>
          </a:p>
          <a:p>
            <a:pPr>
              <a:buNone/>
            </a:pPr>
            <a:r>
              <a:rPr lang="en-US" dirty="0"/>
              <a:t>• GNSS Clock, that contains: </a:t>
            </a:r>
          </a:p>
          <a:p>
            <a:pPr>
              <a:buNone/>
            </a:pPr>
            <a:r>
              <a:rPr lang="en-US" dirty="0"/>
              <a:t>    - Receiver time (used to compute the </a:t>
            </a:r>
            <a:r>
              <a:rPr lang="en-US" dirty="0" err="1"/>
              <a:t>pseudorange</a:t>
            </a:r>
            <a:r>
              <a:rPr lang="en-US" dirty="0"/>
              <a:t>);</a:t>
            </a:r>
          </a:p>
          <a:p>
            <a:pPr>
              <a:buNone/>
            </a:pPr>
            <a:r>
              <a:rPr lang="en-US" dirty="0"/>
              <a:t>    -  Clock bias. </a:t>
            </a:r>
          </a:p>
          <a:p>
            <a:pPr>
              <a:buNone/>
            </a:pPr>
            <a:r>
              <a:rPr lang="en-US" dirty="0"/>
              <a:t>• GNSS Navigation Message that contains: </a:t>
            </a:r>
          </a:p>
          <a:p>
            <a:pPr>
              <a:buNone/>
            </a:pPr>
            <a:r>
              <a:rPr lang="en-US" dirty="0"/>
              <a:t>    - Navigation Message bits (all the constellations); </a:t>
            </a:r>
          </a:p>
          <a:p>
            <a:pPr>
              <a:buNone/>
            </a:pPr>
            <a:r>
              <a:rPr lang="en-US" dirty="0"/>
              <a:t>    - Navigation message status. </a:t>
            </a:r>
          </a:p>
          <a:p>
            <a:pPr>
              <a:buNone/>
            </a:pPr>
            <a:r>
              <a:rPr lang="en-US" dirty="0"/>
              <a:t>• GNSS Measurement that contains: </a:t>
            </a:r>
          </a:p>
          <a:p>
            <a:pPr>
              <a:buNone/>
            </a:pPr>
            <a:r>
              <a:rPr lang="en-US" dirty="0"/>
              <a:t>    - Received Satellite Time (used to compute the </a:t>
            </a:r>
            <a:r>
              <a:rPr lang="en-US" dirty="0" err="1"/>
              <a:t>pseudorange</a:t>
            </a:r>
            <a:r>
              <a:rPr lang="en-US" dirty="0"/>
              <a:t>); </a:t>
            </a:r>
          </a:p>
          <a:p>
            <a:pPr>
              <a:buNone/>
            </a:pPr>
            <a:r>
              <a:rPr lang="en-US" dirty="0"/>
              <a:t>    - Code; - Carrier phase.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E641B-49C9-4615-BC6D-85C456722AA7}"/>
              </a:ext>
            </a:extLst>
          </p:cNvPr>
          <p:cNvSpPr>
            <a:spLocks noGrp="1"/>
          </p:cNvSpPr>
          <p:nvPr>
            <p:ph type="title"/>
          </p:nvPr>
        </p:nvSpPr>
        <p:spPr/>
        <p:txBody>
          <a:bodyPr/>
          <a:lstStyle/>
          <a:p>
            <a:r>
              <a:rPr lang="en-US" b="1" i="1" dirty="0">
                <a:solidFill>
                  <a:schemeClr val="accent3"/>
                </a:solidFill>
              </a:rPr>
              <a:t>Benefits of gnss raw measurements</a:t>
            </a:r>
          </a:p>
        </p:txBody>
      </p:sp>
      <p:sp>
        <p:nvSpPr>
          <p:cNvPr id="3" name="Content Placeholder 2">
            <a:extLst>
              <a:ext uri="{FF2B5EF4-FFF2-40B4-BE49-F238E27FC236}">
                <a16:creationId xmlns:a16="http://schemas.microsoft.com/office/drawing/2014/main" id="{F1ECA594-F9AB-419B-B677-ABAAC5081542}"/>
              </a:ext>
            </a:extLst>
          </p:cNvPr>
          <p:cNvSpPr>
            <a:spLocks noGrp="1"/>
          </p:cNvSpPr>
          <p:nvPr>
            <p:ph idx="1"/>
          </p:nvPr>
        </p:nvSpPr>
        <p:spPr/>
        <p:txBody>
          <a:bodyPr vert="horz" lIns="91440" tIns="45720" rIns="91440" bIns="45720" rtlCol="0" anchor="t">
            <a:normAutofit/>
          </a:bodyPr>
          <a:lstStyle/>
          <a:p>
            <a:r>
              <a:rPr lang="en-US" b="1" dirty="0">
                <a:solidFill>
                  <a:schemeClr val="accent6"/>
                </a:solidFill>
              </a:rPr>
              <a:t>Scientific Use:</a:t>
            </a:r>
          </a:p>
          <a:p>
            <a:pPr marL="0" indent="0">
              <a:buNone/>
            </a:pPr>
            <a:r>
              <a:rPr lang="en-US" dirty="0"/>
              <a:t>    As the observations are provided in a much more coarse form they can be used for testing hardware and software solutions and for new post processing algorithms.</a:t>
            </a:r>
          </a:p>
          <a:p>
            <a:pPr marL="0" indent="0">
              <a:buNone/>
            </a:pPr>
            <a:endParaRPr lang="en-US" dirty="0"/>
          </a:p>
          <a:p>
            <a:r>
              <a:rPr lang="en-US" b="1" dirty="0">
                <a:solidFill>
                  <a:schemeClr val="accent6"/>
                </a:solidFill>
              </a:rPr>
              <a:t>Integrity/Robustness:</a:t>
            </a:r>
          </a:p>
          <a:p>
            <a:pPr marL="0" indent="0">
              <a:buNone/>
            </a:pPr>
            <a:r>
              <a:rPr lang="en-US" dirty="0"/>
              <a:t>    </a:t>
            </a:r>
            <a:r>
              <a:rPr lang="en-US" dirty="0" err="1"/>
              <a:t>Acess</a:t>
            </a:r>
            <a:r>
              <a:rPr lang="en-US" dirty="0"/>
              <a:t> to raw measurements, will offer new ways to detect RF interferences and to locate the inference source by combining the measurements from multiple devices.</a:t>
            </a:r>
          </a:p>
          <a:p>
            <a:pPr marL="0" indent="0">
              <a:buNone/>
            </a:pPr>
            <a:endParaRPr lang="en-US" dirty="0"/>
          </a:p>
        </p:txBody>
      </p:sp>
    </p:spTree>
    <p:extLst>
      <p:ext uri="{BB962C8B-B14F-4D97-AF65-F5344CB8AC3E}">
        <p14:creationId xmlns:p14="http://schemas.microsoft.com/office/powerpoint/2010/main" val="40762005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DA8143D-3864-4C7C-963F-60D529008F5D}"/>
              </a:ext>
            </a:extLst>
          </p:cNvPr>
          <p:cNvSpPr>
            <a:spLocks noGrp="1"/>
          </p:cNvSpPr>
          <p:nvPr>
            <p:ph idx="1"/>
          </p:nvPr>
        </p:nvSpPr>
        <p:spPr/>
        <p:txBody>
          <a:bodyPr vert="horz" lIns="91440" tIns="45720" rIns="91440" bIns="45720" rtlCol="0" anchor="t">
            <a:normAutofit/>
          </a:bodyPr>
          <a:lstStyle/>
          <a:p>
            <a:r>
              <a:rPr lang="en-US" b="1" dirty="0">
                <a:solidFill>
                  <a:schemeClr val="accent6"/>
                </a:solidFill>
              </a:rPr>
              <a:t>Increased accuracy:</a:t>
            </a:r>
          </a:p>
          <a:p>
            <a:pPr marL="0" indent="0">
              <a:buNone/>
            </a:pPr>
            <a:r>
              <a:rPr lang="en-US" dirty="0"/>
              <a:t>    Raw measurements allow to use advanced positioning techniques once restricted to professional GNSS receivers(ex: RTK,PPP) that are able to improve the position accuracy.</a:t>
            </a:r>
          </a:p>
          <a:p>
            <a:pPr marL="0" indent="0">
              <a:buNone/>
            </a:pPr>
            <a:endParaRPr lang="en-US" dirty="0"/>
          </a:p>
          <a:p>
            <a:pPr marL="342900" indent="-342900"/>
            <a:r>
              <a:rPr lang="en-US" b="1" dirty="0">
                <a:solidFill>
                  <a:schemeClr val="accent6"/>
                </a:solidFill>
              </a:rPr>
              <a:t>Testing:</a:t>
            </a:r>
          </a:p>
          <a:p>
            <a:pPr marL="0" indent="0">
              <a:buNone/>
            </a:pPr>
            <a:r>
              <a:rPr lang="en-US" dirty="0"/>
              <a:t>      Raw measurements can also be used to compare solution from single constellations, eliminate specific satellites or test for worst scenario performance.</a:t>
            </a:r>
          </a:p>
        </p:txBody>
      </p:sp>
      <p:sp>
        <p:nvSpPr>
          <p:cNvPr id="4" name="Rectangle 3"/>
          <p:cNvSpPr/>
          <p:nvPr/>
        </p:nvSpPr>
        <p:spPr>
          <a:xfrm>
            <a:off x="5380825" y="944477"/>
            <a:ext cx="5850593" cy="646331"/>
          </a:xfrm>
          <a:prstGeom prst="rect">
            <a:avLst/>
          </a:prstGeom>
        </p:spPr>
        <p:txBody>
          <a:bodyPr wrap="square">
            <a:spAutoFit/>
          </a:bodyPr>
          <a:lstStyle/>
          <a:p>
            <a:pPr algn="ctr"/>
            <a:r>
              <a:rPr lang="en-IN" sz="3600" b="1" i="1" dirty="0">
                <a:solidFill>
                  <a:schemeClr val="accent3"/>
                </a:solidFill>
              </a:rPr>
              <a:t>Continued………</a:t>
            </a:r>
            <a:endParaRPr lang="en-US" sz="3600" b="1" dirty="0"/>
          </a:p>
        </p:txBody>
      </p:sp>
    </p:spTree>
    <p:extLst>
      <p:ext uri="{BB962C8B-B14F-4D97-AF65-F5344CB8AC3E}">
        <p14:creationId xmlns:p14="http://schemas.microsoft.com/office/powerpoint/2010/main" val="23443856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BDFADFB3-3D44-49A8-AE3B-A87C61607F7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24" name="Picture 23">
            <a:extLst>
              <a:ext uri="{FF2B5EF4-FFF2-40B4-BE49-F238E27FC236}">
                <a16:creationId xmlns:a16="http://schemas.microsoft.com/office/drawing/2014/main" id="{BB912AE0-CAD9-4F8F-A2A2-BDF07D4EDD2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6" name="Rectangle 25">
            <a:extLst>
              <a:ext uri="{FF2B5EF4-FFF2-40B4-BE49-F238E27FC236}">
                <a16:creationId xmlns:a16="http://schemas.microsoft.com/office/drawing/2014/main" id="{C8EB467E-92F8-4C37-AB39-1F709B6E3D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46103" y="0"/>
            <a:ext cx="5445897" cy="68580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F88904-6B5C-44C1-8B3A-E4C01C92A5CD}"/>
              </a:ext>
            </a:extLst>
          </p:cNvPr>
          <p:cNvSpPr>
            <a:spLocks noGrp="1"/>
          </p:cNvSpPr>
          <p:nvPr>
            <p:ph type="title"/>
          </p:nvPr>
        </p:nvSpPr>
        <p:spPr>
          <a:xfrm>
            <a:off x="7056808" y="649050"/>
            <a:ext cx="4510994" cy="3035135"/>
          </a:xfrm>
          <a:noFill/>
          <a:ln w="19050">
            <a:noFill/>
            <a:prstDash val="dash"/>
          </a:ln>
        </p:spPr>
        <p:txBody>
          <a:bodyPr vert="horz" lIns="91440" tIns="45720" rIns="91440" bIns="45720" rtlCol="0" anchor="b">
            <a:normAutofit/>
          </a:bodyPr>
          <a:lstStyle/>
          <a:p>
            <a:r>
              <a:rPr lang="en-US" sz="4800" b="1" i="1" dirty="0">
                <a:solidFill>
                  <a:schemeClr val="bg1"/>
                </a:solidFill>
              </a:rPr>
              <a:t>FLOWCHART</a:t>
            </a:r>
          </a:p>
        </p:txBody>
      </p:sp>
      <p:pic>
        <p:nvPicPr>
          <p:cNvPr id="28" name="Picture 27">
            <a:extLst>
              <a:ext uri="{FF2B5EF4-FFF2-40B4-BE49-F238E27FC236}">
                <a16:creationId xmlns:a16="http://schemas.microsoft.com/office/drawing/2014/main" id="{5FBC1FC1-1A8E-4E2F-8767-4A27F827FA8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30" name="Rectangle 29">
            <a:extLst>
              <a:ext uri="{FF2B5EF4-FFF2-40B4-BE49-F238E27FC236}">
                <a16:creationId xmlns:a16="http://schemas.microsoft.com/office/drawing/2014/main" id="{898EC202-A8D7-48E5-B77E-9F1371E45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746233"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2" name="Rounded Rectangle 11">
            <a:extLst>
              <a:ext uri="{FF2B5EF4-FFF2-40B4-BE49-F238E27FC236}">
                <a16:creationId xmlns:a16="http://schemas.microsoft.com/office/drawing/2014/main" id="{1390C025-A9B7-459A-A7D1-D5DD690F9F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7" y="643464"/>
            <a:ext cx="5459429" cy="5571072"/>
          </a:xfrm>
          <a:prstGeom prst="roundRect">
            <a:avLst>
              <a:gd name="adj" fmla="val 2403"/>
            </a:avLst>
          </a:prstGeom>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Diagram&#10;&#10;Description automatically generated">
            <a:extLst>
              <a:ext uri="{FF2B5EF4-FFF2-40B4-BE49-F238E27FC236}">
                <a16:creationId xmlns:a16="http://schemas.microsoft.com/office/drawing/2014/main" id="{6B55E470-7019-4CCB-AB15-3E0F8F72C343}"/>
              </a:ext>
            </a:extLst>
          </p:cNvPr>
          <p:cNvPicPr>
            <a:picLocks noChangeAspect="1"/>
          </p:cNvPicPr>
          <p:nvPr/>
        </p:nvPicPr>
        <p:blipFill>
          <a:blip r:embed="rId4"/>
          <a:stretch>
            <a:fillRect/>
          </a:stretch>
        </p:blipFill>
        <p:spPr>
          <a:xfrm>
            <a:off x="470794" y="283024"/>
            <a:ext cx="5701856" cy="6195190"/>
          </a:xfrm>
          <a:prstGeom prst="rect">
            <a:avLst/>
          </a:prstGeom>
        </p:spPr>
      </p:pic>
    </p:spTree>
    <p:extLst>
      <p:ext uri="{BB962C8B-B14F-4D97-AF65-F5344CB8AC3E}">
        <p14:creationId xmlns:p14="http://schemas.microsoft.com/office/powerpoint/2010/main" val="3613781691"/>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502CC-949E-4F01-88A6-4133DFE1DD50}"/>
              </a:ext>
            </a:extLst>
          </p:cNvPr>
          <p:cNvSpPr>
            <a:spLocks noGrp="1"/>
          </p:cNvSpPr>
          <p:nvPr>
            <p:ph type="title"/>
          </p:nvPr>
        </p:nvSpPr>
        <p:spPr/>
        <p:txBody>
          <a:bodyPr/>
          <a:lstStyle/>
          <a:p>
            <a:r>
              <a:rPr lang="en-US" b="1" i="1" dirty="0">
                <a:solidFill>
                  <a:schemeClr val="accent5"/>
                </a:solidFill>
              </a:rPr>
              <a:t>METHODOLOGY</a:t>
            </a:r>
          </a:p>
        </p:txBody>
      </p:sp>
      <p:sp>
        <p:nvSpPr>
          <p:cNvPr id="3" name="Content Placeholder 2">
            <a:extLst>
              <a:ext uri="{FF2B5EF4-FFF2-40B4-BE49-F238E27FC236}">
                <a16:creationId xmlns:a16="http://schemas.microsoft.com/office/drawing/2014/main" id="{08534863-3D16-4544-9B5A-FDD7FDFD802B}"/>
              </a:ext>
            </a:extLst>
          </p:cNvPr>
          <p:cNvSpPr>
            <a:spLocks noGrp="1"/>
          </p:cNvSpPr>
          <p:nvPr>
            <p:ph idx="1"/>
          </p:nvPr>
        </p:nvSpPr>
        <p:spPr/>
        <p:txBody>
          <a:bodyPr vert="horz" lIns="91440" tIns="45720" rIns="91440" bIns="45720" rtlCol="0" anchor="t">
            <a:noAutofit/>
          </a:bodyPr>
          <a:lstStyle/>
          <a:p>
            <a:pPr marL="0" indent="0" algn="just">
              <a:buNone/>
            </a:pPr>
            <a:r>
              <a:rPr lang="en-US" sz="2400" dirty="0"/>
              <a:t>We need to take single frequency or dual frequency mobiles devices which are compatible for raw GNSS measurements. For retrieving GNSS measurements, we need to install GNSS Logger app in mobiles. By using this GNSS Logger app, we can retrieve the raw measurements. After retrieving measurements file, we need to analyze that raw measurements. For analyzing, we need to install GNSS Analysis app on our desktop. By uploading the logger file in GNSS analysis app, we can retrieve the graphs. By this graphs we can analyse the raw measurements and can know the carrier density rato, pseudoranges and PVT.</a:t>
            </a:r>
          </a:p>
        </p:txBody>
      </p:sp>
    </p:spTree>
    <p:extLst>
      <p:ext uri="{BB962C8B-B14F-4D97-AF65-F5344CB8AC3E}">
        <p14:creationId xmlns:p14="http://schemas.microsoft.com/office/powerpoint/2010/main" val="4009987028"/>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{4813FD7F-9668-2B48-9EC1-3F9491E0B65C}tf10001124</Template>
  <TotalTime>39</TotalTime>
  <Words>606</Words>
  <Application>Microsoft Macintosh PowerPoint</Application>
  <PresentationFormat>Widescreen</PresentationFormat>
  <Paragraphs>53</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Century Gothic</vt:lpstr>
      <vt:lpstr>Noto Sans</vt:lpstr>
      <vt:lpstr>Times New Roman</vt:lpstr>
      <vt:lpstr>Vapor Trail</vt:lpstr>
      <vt:lpstr>Assessment of gnss raw measurements by using different mobiles </vt:lpstr>
      <vt:lpstr>PROBLEM STATEMENT</vt:lpstr>
      <vt:lpstr>INTRODUCTION TO GNSS</vt:lpstr>
      <vt:lpstr>WHAT ARE GNSS RAW MEASUREMENTS? </vt:lpstr>
      <vt:lpstr>Continued…….</vt:lpstr>
      <vt:lpstr>Benefits of gnss raw measurements</vt:lpstr>
      <vt:lpstr>PowerPoint Presentation</vt:lpstr>
      <vt:lpstr>FLOWCHART</vt:lpstr>
      <vt:lpstr>METHODOLOGY</vt:lpstr>
      <vt:lpstr>RESULTS</vt:lpstr>
      <vt:lpstr>PowerPoint Presentation</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Aswin Nalluri</cp:lastModifiedBy>
  <cp:revision>264</cp:revision>
  <dcterms:created xsi:type="dcterms:W3CDTF">2021-02-14T13:52:48Z</dcterms:created>
  <dcterms:modified xsi:type="dcterms:W3CDTF">2024-05-28T05:07:57Z</dcterms:modified>
</cp:coreProperties>
</file>

<file path=docProps/thumbnail.jpeg>
</file>